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3" r:id="rId3"/>
    <p:sldId id="259" r:id="rId4"/>
    <p:sldId id="258" r:id="rId5"/>
    <p:sldId id="264" r:id="rId6"/>
    <p:sldId id="257" r:id="rId7"/>
    <p:sldId id="262" r:id="rId8"/>
    <p:sldId id="261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62C43-D407-4ACD-A4BE-C252DC258C17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DF2A6-38D8-4D89-8001-BEB320686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3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DF2A6-38D8-4D89-8001-BEB3206868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6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8D4-4228-4A29-A86B-8A143CBCD5C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CCE-F7EB-4689-9CCC-5FE260C5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7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8D4-4228-4A29-A86B-8A143CBCD5C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CCE-F7EB-4689-9CCC-5FE260C5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79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8D4-4228-4A29-A86B-8A143CBCD5C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CCE-F7EB-4689-9CCC-5FE260C5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8D4-4228-4A29-A86B-8A143CBCD5C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CCE-F7EB-4689-9CCC-5FE260C5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0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8D4-4228-4A29-A86B-8A143CBCD5C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CCE-F7EB-4689-9CCC-5FE260C5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6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8D4-4228-4A29-A86B-8A143CBCD5C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CCE-F7EB-4689-9CCC-5FE260C5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2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8D4-4228-4A29-A86B-8A143CBCD5C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CCE-F7EB-4689-9CCC-5FE260C5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8D4-4228-4A29-A86B-8A143CBCD5C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CCE-F7EB-4689-9CCC-5FE260C5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37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8D4-4228-4A29-A86B-8A143CBCD5C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CCE-F7EB-4689-9CCC-5FE260C5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5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8D4-4228-4A29-A86B-8A143CBCD5C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CCE-F7EB-4689-9CCC-5FE260C5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4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B8D4-4228-4A29-A86B-8A143CBCD5C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FCCE-F7EB-4689-9CCC-5FE260C5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4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EB8D4-4228-4A29-A86B-8A143CBCD5C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BFCCE-F7EB-4689-9CCC-5FE260C5B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239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Queen Eleanor Cross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400" dirty="0" smtClean="0"/>
          </a:p>
          <a:p>
            <a:pPr marL="0" indent="0">
              <a:buNone/>
            </a:pPr>
            <a:r>
              <a:rPr lang="en-GB" sz="4000" dirty="0" smtClean="0"/>
              <a:t>A Programme of Sensitive repair -</a:t>
            </a:r>
          </a:p>
          <a:p>
            <a:pPr marL="0" indent="0">
              <a:buNone/>
            </a:pPr>
            <a:r>
              <a:rPr lang="en-GB" sz="4000" dirty="0"/>
              <a:t>a</a:t>
            </a:r>
            <a:r>
              <a:rPr lang="en-GB" sz="4000" dirty="0" smtClean="0"/>
              <a:t>n overview</a:t>
            </a:r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2766"/>
            <a:ext cx="4189937" cy="536419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00" y="5615002"/>
            <a:ext cx="1438918" cy="10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3347"/>
            <a:ext cx="10515600" cy="15400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Queen Eleanor Cross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sz="3600" dirty="0" smtClean="0"/>
              <a:t>Statutory Protection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919663"/>
            <a:ext cx="5181600" cy="325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Scheduled Monument</a:t>
            </a: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Scheduled 25 January 1927</a:t>
            </a:r>
            <a:endParaRPr lang="en-GB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19663"/>
            <a:ext cx="5181600" cy="2005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Grade I Listed Building</a:t>
            </a: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Included on the statutory list 9 December 1968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92" y="5138928"/>
            <a:ext cx="185928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1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Queen Eleanor Cross</a:t>
            </a:r>
            <a:br>
              <a:rPr lang="en-GB" sz="4000" dirty="0" smtClean="0"/>
            </a:br>
            <a:r>
              <a:rPr lang="en-GB" sz="3200" dirty="0" smtClean="0"/>
              <a:t>Scheduled Monument Consent – when is it required?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263"/>
            <a:ext cx="9043737" cy="42992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Consent is required for ‘ any works resulting in the demolition or destruction of or any damage to a scheduled monument,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Any works for the purpose of removing or repairing a scheduled monument or any part of it or of making any alterations or additions thereto,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A</a:t>
            </a:r>
            <a:r>
              <a:rPr lang="en-GB" dirty="0" smtClean="0">
                <a:latin typeface="+mj-lt"/>
              </a:rPr>
              <a:t>ny flooding or tipping operations on land in, on or under which there is a </a:t>
            </a:r>
            <a:r>
              <a:rPr lang="en-GB" smtClean="0">
                <a:latin typeface="+mj-lt"/>
              </a:rPr>
              <a:t>scheduled monument</a:t>
            </a:r>
            <a:endParaRPr lang="en-GB" sz="2000" dirty="0">
              <a:latin typeface="+mj-lt"/>
            </a:endParaRPr>
          </a:p>
          <a:p>
            <a:pPr marL="0" indent="0">
              <a:buNone/>
            </a:pPr>
            <a:r>
              <a:rPr lang="en-GB" sz="2000" dirty="0" smtClean="0"/>
              <a:t>                                                                                                                                                                                 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NOTE </a:t>
            </a:r>
            <a:r>
              <a:rPr lang="en-GB" sz="2000" dirty="0"/>
              <a:t>- SMC trumps the need to obtain Listed Building Consent</a:t>
            </a:r>
          </a:p>
          <a:p>
            <a:pPr marL="0" indent="0">
              <a:buNone/>
            </a:pPr>
            <a:endParaRPr lang="en-GB" sz="2000" dirty="0" smtClean="0">
              <a:latin typeface="+mj-lt"/>
            </a:endParaRPr>
          </a:p>
          <a:p>
            <a:pPr marL="0" indent="0">
              <a:buNone/>
            </a:pPr>
            <a:r>
              <a:rPr lang="en-GB" sz="2000" dirty="0" smtClean="0">
                <a:latin typeface="+mj-lt"/>
              </a:rPr>
              <a:t>                                                                                                                                                           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28" y="5247213"/>
            <a:ext cx="185928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0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4517"/>
          </a:xfrm>
        </p:spPr>
        <p:txBody>
          <a:bodyPr/>
          <a:lstStyle/>
          <a:p>
            <a:r>
              <a:rPr lang="en-GB" sz="4000" dirty="0" smtClean="0"/>
              <a:t>Queen Eleanor Cross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A partnership approach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9643"/>
            <a:ext cx="10515600" cy="402732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Discussions held between Historic England and the Council regarding the best approach for the repair of the monument.</a:t>
            </a:r>
          </a:p>
          <a:p>
            <a:r>
              <a:rPr lang="en-GB" dirty="0" smtClean="0">
                <a:latin typeface="+mj-lt"/>
              </a:rPr>
              <a:t>It was considered that a condition survey was required to inform what repairs were required and the approach to be taken for identified repairs.</a:t>
            </a: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Historic England </a:t>
            </a:r>
            <a:r>
              <a:rPr lang="en-GB" dirty="0" smtClean="0">
                <a:latin typeface="+mj-lt"/>
              </a:rPr>
              <a:t>proposed </a:t>
            </a:r>
            <a:r>
              <a:rPr lang="en-GB" dirty="0">
                <a:latin typeface="+mj-lt"/>
              </a:rPr>
              <a:t>to add the Cross to the Heritage At Risk Register  - included on the register in 2018</a:t>
            </a:r>
            <a:r>
              <a:rPr lang="en-GB" dirty="0" smtClean="0">
                <a:latin typeface="+mj-lt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370" y="5295338"/>
            <a:ext cx="185928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11705" y="819958"/>
            <a:ext cx="9144000" cy="1745331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Q</a:t>
            </a:r>
            <a:r>
              <a:rPr lang="en-GB" sz="4000" dirty="0" smtClean="0"/>
              <a:t>ueen Eleanor Cross</a:t>
            </a:r>
            <a:br>
              <a:rPr lang="en-GB" sz="4000" dirty="0" smtClean="0"/>
            </a:br>
            <a:r>
              <a:rPr lang="en-GB" sz="3200" dirty="0" smtClean="0"/>
              <a:t>Scheduled Monument Consent – the process</a:t>
            </a:r>
            <a:endParaRPr lang="en-GB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1705" y="2871537"/>
            <a:ext cx="9144000" cy="2743200"/>
          </a:xfrm>
        </p:spPr>
        <p:txBody>
          <a:bodyPr>
            <a:normAutofit/>
          </a:bodyPr>
          <a:lstStyle/>
          <a:p>
            <a:pPr algn="l"/>
            <a:r>
              <a:rPr lang="en-GB" sz="3300" dirty="0" smtClean="0">
                <a:latin typeface="+mj-lt"/>
              </a:rPr>
              <a:t>Application submitted on 28 April 2017</a:t>
            </a:r>
            <a:endParaRPr lang="en-GB" sz="3300" dirty="0">
              <a:latin typeface="+mj-lt"/>
            </a:endParaRPr>
          </a:p>
          <a:p>
            <a:pPr algn="l"/>
            <a:r>
              <a:rPr lang="en-GB" sz="3300" dirty="0" smtClean="0">
                <a:latin typeface="+mj-lt"/>
              </a:rPr>
              <a:t>Consent Granted 14 June 2017</a:t>
            </a:r>
          </a:p>
          <a:p>
            <a:pPr algn="l"/>
            <a:r>
              <a:rPr lang="en-GB" sz="3300" dirty="0" smtClean="0">
                <a:latin typeface="+mj-lt"/>
              </a:rPr>
              <a:t>Variation to the consent granted 10 January 2018 to facilitate additional works identified during the course of the condition survey to be undertaken.</a:t>
            </a:r>
            <a:endParaRPr lang="en-GB" sz="3300" dirty="0">
              <a:latin typeface="+mj-lt"/>
            </a:endParaRPr>
          </a:p>
          <a:p>
            <a:pPr algn="l"/>
            <a:endParaRPr lang="en-GB" sz="4600" dirty="0">
              <a:latin typeface="+mj-lt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286" y="5268713"/>
            <a:ext cx="185928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422"/>
            <a:ext cx="10515600" cy="187692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Queen Eleanor Cross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Establishing the condition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37347"/>
            <a:ext cx="5181600" cy="41396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Council sought quotations for undertaking a condition survey of the structure from specialist companies.</a:t>
            </a: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Following a competitive tender process Cliveden Conservation  were commissioned to undertake a survey and some essential remedial repairs.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Survey work commenced October 2017 with the final report submitted February 2018</a:t>
            </a:r>
          </a:p>
          <a:p>
            <a:pPr marL="0" indent="0">
              <a:buNone/>
            </a:pPr>
            <a:r>
              <a:rPr lang="en-GB" dirty="0" smtClean="0"/>
              <a:t>+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52" y="3348745"/>
            <a:ext cx="1857895" cy="130509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32414"/>
            <a:ext cx="3785937" cy="5844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537" y="5506801"/>
            <a:ext cx="1523198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723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Queen Eleanor Cross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3200" dirty="0"/>
              <a:t>Applying for Heritage at Risk Grant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2358"/>
            <a:ext cx="10242884" cy="349793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An application was made to Historic England for grant funds towards the repair for the monument.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The application was made on 27 April 2018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Historic England made an offer of grant on 15 May 2018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118" y="5268016"/>
            <a:ext cx="185928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Queen Eleanor Cross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Next Steps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It was considered that a specialist consultancy should be appointed to project manage the works identified in the Cliveden report and any other repairs which were identified as necessary and appropriate to be undertaken</a:t>
            </a:r>
          </a:p>
          <a:p>
            <a:r>
              <a:rPr lang="en-GB" dirty="0" smtClean="0">
                <a:latin typeface="+mj-lt"/>
              </a:rPr>
              <a:t>Following a competitive tendering process, Acanthus Clews were commissioned in July 2018 to manage the project on the Council’s behalf. Lead for the project is Henry Sanders, a conservation accredited architect, who will now offer some details of the next stage of the project.</a:t>
            </a:r>
          </a:p>
          <a:p>
            <a:endParaRPr lang="en-GB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44" y="5343464"/>
            <a:ext cx="185928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</TotalTime>
  <Words>393</Words>
  <Application>Microsoft Office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Queen Eleanor Cross</vt:lpstr>
      <vt:lpstr>   Queen Eleanor Cross  Statutory Protection   </vt:lpstr>
      <vt:lpstr>Queen Eleanor Cross Scheduled Monument Consent – when is it required?</vt:lpstr>
      <vt:lpstr>Queen Eleanor Cross A partnership approach </vt:lpstr>
      <vt:lpstr>Queen Eleanor Cross Scheduled Monument Consent – the process</vt:lpstr>
      <vt:lpstr>Queen Eleanor Cross Establishing the condition</vt:lpstr>
      <vt:lpstr>Queen Eleanor Cross Applying for Heritage at Risk Grant </vt:lpstr>
      <vt:lpstr>Queen Eleanor Cross Next Steps</vt:lpstr>
    </vt:vector>
  </TitlesOfParts>
  <Company>Northampton Borough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 Eleanor Cross</dc:title>
  <dc:creator>Jane Jennings</dc:creator>
  <cp:lastModifiedBy>Jane Seddon</cp:lastModifiedBy>
  <cp:revision>71</cp:revision>
  <cp:lastPrinted>2019-09-17T14:21:47Z</cp:lastPrinted>
  <dcterms:created xsi:type="dcterms:W3CDTF">2019-09-16T13:10:02Z</dcterms:created>
  <dcterms:modified xsi:type="dcterms:W3CDTF">2019-10-02T12:41:53Z</dcterms:modified>
</cp:coreProperties>
</file>